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3" r:id="rId2"/>
    <p:sldId id="256" r:id="rId3"/>
    <p:sldId id="460" r:id="rId4"/>
    <p:sldId id="458" r:id="rId5"/>
    <p:sldId id="457" r:id="rId6"/>
    <p:sldId id="456" r:id="rId7"/>
    <p:sldId id="459" r:id="rId8"/>
    <p:sldId id="443" r:id="rId9"/>
    <p:sldId id="461" r:id="rId10"/>
    <p:sldId id="462" r:id="rId11"/>
    <p:sldId id="463" r:id="rId12"/>
    <p:sldId id="464" r:id="rId13"/>
    <p:sldId id="466" r:id="rId14"/>
    <p:sldId id="465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288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E56EA-3FFB-EE12-ABDB-AF1473743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FCCFA4-0489-461E-BBFC-88CE1C43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361D68-439F-6C0F-7D17-AAF91FC59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416FD9-6514-B619-132E-7BC48F69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F3F84C-0A06-AB47-D849-4DE3F907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91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7D561-808C-63E2-1310-35549B738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3F2ECC6-E725-8FFF-0201-B30FCCD838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C582FA-DF2B-63EC-C42E-90D14BCC4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3DA61A-43EB-50A9-A109-5A5259417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71A28F9-2685-7F0C-8123-AF5F9B777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ED6584-1166-2300-5F00-7ED4A008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98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1E42C-BFA7-8F4B-4C61-E4EF7F50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E06B05-38F8-9DB1-F964-F485B2C65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B0FAB2-A70C-E424-CDB1-300FF62D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6A567F-D756-1B13-D4C3-C7E8EB06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B3DF2A-D877-9F13-5D51-A0EB5B22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661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72A2ED7-52E2-E1EC-79FB-2FB6D9B0F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0C50BB3-0CEE-E9BC-3365-AAFF63C5F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9C46B0-3828-8ECC-5703-09F747905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FD79EE-1C77-7053-5E42-6254850B4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C93AF1-E915-C9E7-1683-7F31C3BE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11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9"/>
          <p:cNvSpPr txBox="1">
            <a:spLocks noChangeArrowheads="1"/>
          </p:cNvSpPr>
          <p:nvPr userDrawn="1"/>
        </p:nvSpPr>
        <p:spPr bwMode="auto">
          <a:xfrm>
            <a:off x="11088555" y="6525345"/>
            <a:ext cx="66592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800" dirty="0"/>
              <a:t>10/2024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2500" y="1571613"/>
            <a:ext cx="10382251" cy="4429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30314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F4B84-7396-2B6D-06BE-9C931621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9C5FFB-01B5-4BEF-47F2-1596559F1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271E1F-48A7-BB44-7A3B-D79088933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18DCDF-E3D3-E057-7FCC-367D4DEC4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D02BAA-2B17-4A7A-2BDE-1622B55DF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87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FFC97-643B-020C-C90F-6B796995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D79FCD-FA05-E73F-BDCA-EF4F50B0B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426F0D-AC2E-BC06-8C13-3E8A3F1B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39D5F8-CED7-3D97-1570-81EC59EC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316F2D-DBCF-0EB1-2332-03FD5144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7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D4951-9F66-BC97-88B7-FB13490A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6BDD23-94FB-4EED-F78D-88C216A89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B095159-D1F8-9181-80CB-F66C492DC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DDFBE5-F1C2-DB55-195E-BF02C4DF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24624A-8E4E-4297-587B-8E568519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7BA7D0-84E0-4AAB-9B37-0A611EBC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1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BEC88E-5DC7-9242-4A8C-0A28CF17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AD259C-1B2F-789D-F450-27F6ED1EF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26259D-37EC-69B2-8504-B6E117694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E8BCA6D-C129-69BD-C3CB-3B2C78B28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64ABF2F-178E-0FCC-05D8-857CFB4CE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19B235B-B2A4-AC29-A4B8-D78548AF6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AED862C-1D2A-3D4C-EAA3-D89396EA0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C007AB-7804-1E4E-7FA6-BBDDEF53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359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A3FBD8-462E-4E80-E81C-5B39046D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430E1E-D8AD-B241-006F-A3DB5601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6B27387-0801-A6FD-3D1C-B19FDAE4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CFD4C9-5DAC-A146-111A-284D5DFD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11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8C26C43-6A54-D362-ACBF-6912FBB0F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5C7C9C-486E-F42A-5208-C76B0060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CB0AFC-4F0B-C947-F376-FB9CB39B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86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DCC77-F9BC-CAFB-17A1-9CE93D8B7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5DBB63-6434-7806-A5C0-2BDAF7564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BFAEC4-414F-8A11-166F-1CB1437EE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416245-4C8D-B2BF-E4A6-FE8237D43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82C56C-7329-029C-806C-7E1546E2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3700E3-566E-C89E-B79E-23D33F99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738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498A4DC-3E69-CC31-B0C4-A24D17BE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AAD2D6-38A7-B93C-C9A2-91A13F5AA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7A881F-8ECC-865B-C569-0D83E362E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AA0B8B-1853-4BEA-AD34-32801AA371A1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6AB558-80EC-F353-CE12-E1ACA1869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877B06-0044-8A76-BE20-C94ED2D42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BC0311-C589-433A-B80E-A07C7E0E96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37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tiff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.jpe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9.emf"/><Relationship Id="rId3" Type="http://schemas.openxmlformats.org/officeDocument/2006/relationships/image" Target="../media/image3.emf"/><Relationship Id="rId7" Type="http://schemas.openxmlformats.org/officeDocument/2006/relationships/image" Target="../media/image6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1.emf"/><Relationship Id="rId2" Type="http://schemas.openxmlformats.org/officeDocument/2006/relationships/oleObject" Target="../embeddings/oleObject2.bin"/><Relationship Id="rId16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8.emf"/><Relationship Id="rId5" Type="http://schemas.openxmlformats.org/officeDocument/2006/relationships/image" Target="../media/image5.emf"/><Relationship Id="rId15" Type="http://schemas.openxmlformats.org/officeDocument/2006/relationships/image" Target="../media/image10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7.emf"/><Relationship Id="rId1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F0F9C86-8A40-D3E1-04CE-553B11626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453456"/>
            <a:ext cx="8280918" cy="5276335"/>
          </a:xfrm>
          <a:prstGeom prst="rect">
            <a:avLst/>
          </a:prstGeom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531076" y="203961"/>
            <a:ext cx="7129848" cy="9449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150"/>
              </a:spcBef>
              <a:buNone/>
            </a:pPr>
            <a:r>
              <a:rPr lang="de-DE" altLang="de-DE" sz="3200" dirty="0">
                <a:latin typeface="+mj-lt"/>
              </a:rPr>
              <a:t>Herzlich Willkommen beim</a:t>
            </a:r>
          </a:p>
          <a:p>
            <a:pPr marL="0" indent="0" algn="ctr" eaLnBrk="1" hangingPunct="1">
              <a:spcBef>
                <a:spcPts val="150"/>
              </a:spcBef>
              <a:buNone/>
            </a:pPr>
            <a:r>
              <a:rPr lang="de-DE" altLang="de-DE" sz="3200" b="1" dirty="0">
                <a:solidFill>
                  <a:srgbClr val="FF0000"/>
                </a:solidFill>
                <a:latin typeface="+mj-lt"/>
              </a:rPr>
              <a:t>DRK-Ortsverein Beispielstadt e.V.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" y="178364"/>
            <a:ext cx="1300570" cy="818593"/>
          </a:xfrm>
          <a:prstGeom prst="rect">
            <a:avLst/>
          </a:prstGeom>
        </p:spPr>
      </p:pic>
      <p:sp>
        <p:nvSpPr>
          <p:cNvPr id="20" name="Untertitel 2"/>
          <p:cNvSpPr txBox="1">
            <a:spLocks/>
          </p:cNvSpPr>
          <p:nvPr/>
        </p:nvSpPr>
        <p:spPr>
          <a:xfrm>
            <a:off x="1919535" y="6107095"/>
            <a:ext cx="8280919" cy="622696"/>
          </a:xfrm>
          <a:prstGeom prst="rect">
            <a:avLst/>
          </a:prstGeom>
          <a:solidFill>
            <a:srgbClr val="FF0000"/>
          </a:solidFill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150"/>
              </a:spcBef>
              <a:buNone/>
            </a:pPr>
            <a:r>
              <a:rPr lang="de-DE" altLang="de-DE" sz="3200" dirty="0">
                <a:solidFill>
                  <a:schemeClr val="bg1"/>
                </a:solidFill>
                <a:latin typeface="+mj-lt"/>
              </a:rPr>
              <a:t>Immer für dich da: Dein DRK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C34EBBE-DFD3-0D7C-6AA5-1240ED9E15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958702"/>
              </p:ext>
            </p:extLst>
          </p:nvPr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320221" imgH="1402001" progId="Acrobat.Document.DC">
                  <p:embed/>
                </p:oleObj>
              </mc:Choice>
              <mc:Fallback>
                <p:oleObj name="Acrobat Document" r:id="rId4" imgW="4320221" imgH="1402001" progId="Acrobat.Document.DC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3391929F-FA48-03DB-5B17-36DA561818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594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27C6D751-4798-24F7-DCB6-4BD00CECE6B3}"/>
              </a:ext>
            </a:extLst>
          </p:cNvPr>
          <p:cNvSpPr/>
          <p:nvPr/>
        </p:nvSpPr>
        <p:spPr>
          <a:xfrm>
            <a:off x="1705233" y="2294889"/>
            <a:ext cx="5103339" cy="4315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8B2AF34-2F8F-A928-BC02-038B4AAB5073}"/>
              </a:ext>
            </a:extLst>
          </p:cNvPr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79C8D23-4534-F246-7852-F9D63C3EB365}"/>
              </a:ext>
            </a:extLst>
          </p:cNvPr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Der DRK-Kreisverband Emsland e.V.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530B851-4552-7D8E-A6A1-A02EDD0CBC4E}"/>
              </a:ext>
            </a:extLst>
          </p:cNvPr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88F214E8-7277-FB96-FCB5-0514E03741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1402001" progId="Acrobat.Document.DC">
                  <p:embed/>
                </p:oleObj>
              </mc:Choice>
              <mc:Fallback>
                <p:oleObj name="Acrobat Document" r:id="rId2" imgW="4320221" imgH="1402001" progId="Acrobat.Document.DC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88F214E8-7277-FB96-FCB5-0514E0374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9755F55-5FEE-2010-44B7-1783D89B8928}"/>
              </a:ext>
            </a:extLst>
          </p:cNvPr>
          <p:cNvSpPr>
            <a:spLocks noGrp="1"/>
          </p:cNvSpPr>
          <p:nvPr/>
        </p:nvSpPr>
        <p:spPr>
          <a:xfrm>
            <a:off x="1772557" y="1353839"/>
            <a:ext cx="5385290" cy="52055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alt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Pflege und Wohnen im Alter </a:t>
            </a:r>
            <a:br>
              <a:rPr lang="de-DE" alt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[ca. 500 Mitarbeiter]</a:t>
            </a: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Wohnparks mit 234 Plätzen  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Wohnanlagen für betreutes Wohnen</a:t>
            </a:r>
            <a:b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Sozialstationen in der ambulanten Pflege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Tagestreffs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Kurzzeitpflege  </a:t>
            </a:r>
            <a:b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altLang="de-DE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HausNotruf</a:t>
            </a: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 auf Rädern</a:t>
            </a: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E1DCC8-28DE-EBC5-16B5-0A9082F8B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873" y="1275419"/>
            <a:ext cx="2624549" cy="16114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716BB31-CBD7-D0A6-2830-E8BA9E2A9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09" y="2967395"/>
            <a:ext cx="2646613" cy="17644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D6AEBC7-2196-5F16-A56C-5675FAB93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873" y="4854312"/>
            <a:ext cx="2624549" cy="174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FE73577A-44C4-AE85-1668-A5CA6D82E3C4}"/>
              </a:ext>
            </a:extLst>
          </p:cNvPr>
          <p:cNvSpPr/>
          <p:nvPr/>
        </p:nvSpPr>
        <p:spPr>
          <a:xfrm>
            <a:off x="1390136" y="2418838"/>
            <a:ext cx="5477351" cy="37799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8B2AF34-2F8F-A928-BC02-038B4AAB5073}"/>
              </a:ext>
            </a:extLst>
          </p:cNvPr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79C8D23-4534-F246-7852-F9D63C3EB365}"/>
              </a:ext>
            </a:extLst>
          </p:cNvPr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Der DRK-Kreisverband Emsland e.V.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530B851-4552-7D8E-A6A1-A02EDD0CBC4E}"/>
              </a:ext>
            </a:extLst>
          </p:cNvPr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88F214E8-7277-FB96-FCB5-0514E03741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1402001" progId="Acrobat.Document.DC">
                  <p:embed/>
                </p:oleObj>
              </mc:Choice>
              <mc:Fallback>
                <p:oleObj name="Acrobat Document" r:id="rId2" imgW="4320221" imgH="1402001" progId="Acrobat.Document.DC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88F214E8-7277-FB96-FCB5-0514E0374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C53CCFF-7F10-D1CE-CE1A-EED7A8A6DCC7}"/>
              </a:ext>
            </a:extLst>
          </p:cNvPr>
          <p:cNvSpPr>
            <a:spLocks noGrp="1"/>
          </p:cNvSpPr>
          <p:nvPr/>
        </p:nvSpPr>
        <p:spPr>
          <a:xfrm>
            <a:off x="1494278" y="1469335"/>
            <a:ext cx="5373209" cy="442054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alt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Jugend, Familie, Soziales </a:t>
            </a:r>
            <a:br>
              <a:rPr lang="de-DE" alt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[ca. 180 Mitarbeiter]</a:t>
            </a:r>
          </a:p>
          <a:p>
            <a:pPr marL="0" indent="0">
              <a:buNone/>
              <a:defRPr/>
            </a:pPr>
            <a:b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Kindertagesstätten für 627 Kinder</a:t>
            </a:r>
          </a:p>
          <a:p>
            <a:pPr>
              <a:lnSpc>
                <a:spcPct val="125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Integrations- und Migrationsberatung</a:t>
            </a:r>
          </a:p>
          <a:p>
            <a:pPr>
              <a:lnSpc>
                <a:spcPct val="125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Familienunterstützender Dienst (</a:t>
            </a:r>
            <a:r>
              <a:rPr lang="de-DE" altLang="de-DE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FUD</a:t>
            </a: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5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Jugendrotkreuz</a:t>
            </a:r>
          </a:p>
          <a:p>
            <a:pPr>
              <a:lnSpc>
                <a:spcPct val="125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Ehrenamtskoordination</a:t>
            </a:r>
          </a:p>
          <a:p>
            <a:pPr>
              <a:lnSpc>
                <a:spcPct val="125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Blutspende</a:t>
            </a:r>
          </a:p>
          <a:p>
            <a:pPr>
              <a:lnSpc>
                <a:spcPct val="125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Kleiderläden</a:t>
            </a:r>
          </a:p>
          <a:p>
            <a:pPr>
              <a:lnSpc>
                <a:spcPct val="125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Hörzeitung</a:t>
            </a:r>
          </a:p>
          <a:p>
            <a:pPr>
              <a:lnSpc>
                <a:spcPct val="125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Bewegungsprogramme und Freizeitgestaltung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3B387E-AB47-897A-F04B-36B44AC69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85" y="1374247"/>
            <a:ext cx="2778412" cy="76261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5978C6A-0794-9EDA-2E13-ED61458BC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581" y="4335551"/>
            <a:ext cx="2832654" cy="186323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9172650-AEFB-A587-52C1-9C99C8BAAF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581" y="2418838"/>
            <a:ext cx="2832653" cy="168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396B369A-EEA5-8715-83C9-262CB8F6FA69}"/>
              </a:ext>
            </a:extLst>
          </p:cNvPr>
          <p:cNvSpPr/>
          <p:nvPr/>
        </p:nvSpPr>
        <p:spPr>
          <a:xfrm>
            <a:off x="1783253" y="1487151"/>
            <a:ext cx="6125071" cy="2158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8B2AF34-2F8F-A928-BC02-038B4AAB5073}"/>
              </a:ext>
            </a:extLst>
          </p:cNvPr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79C8D23-4534-F246-7852-F9D63C3EB365}"/>
              </a:ext>
            </a:extLst>
          </p:cNvPr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Der DRK-Kreisverband Emsland e.V.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530B851-4552-7D8E-A6A1-A02EDD0CBC4E}"/>
              </a:ext>
            </a:extLst>
          </p:cNvPr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88F214E8-7277-FB96-FCB5-0514E03741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1402001" progId="Acrobat.Document.DC">
                  <p:embed/>
                </p:oleObj>
              </mc:Choice>
              <mc:Fallback>
                <p:oleObj name="Acrobat Document" r:id="rId2" imgW="4320221" imgH="1402001" progId="Acrobat.Document.DC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88F214E8-7277-FB96-FCB5-0514E0374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7A80E7A-DAF8-31F6-1812-797F2E246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59" y="1000839"/>
            <a:ext cx="1765716" cy="2649321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A3827C8-3809-2042-2DC3-34B9A8BAAB3A}"/>
              </a:ext>
            </a:extLst>
          </p:cNvPr>
          <p:cNvSpPr>
            <a:spLocks noGrp="1"/>
          </p:cNvSpPr>
          <p:nvPr/>
        </p:nvSpPr>
        <p:spPr>
          <a:xfrm>
            <a:off x="1739277" y="978394"/>
            <a:ext cx="5619172" cy="25922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alt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Erste-Hilfe Ausbildung  </a:t>
            </a:r>
            <a:br>
              <a:rPr lang="de-DE" alt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Ca. 16.000 Teilnehmer jährlich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Erste Hilfe Ausbildung 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Betriebssanitäter Ausbildung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 Retter Ausbildung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Defibrillator [AED] Schulungen </a:t>
            </a:r>
          </a:p>
          <a:p>
            <a:pPr>
              <a:defRPr/>
            </a:pPr>
            <a:endParaRPr lang="de-DE" altLang="de-DE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rafik 11" descr="Ein Bild, das Text, Person, Handy, Finger enthält.&#10;&#10;KI-generierte Inhalte können fehlerhaft sein.">
            <a:extLst>
              <a:ext uri="{FF2B5EF4-FFF2-40B4-BE49-F238E27FC236}">
                <a16:creationId xmlns:a16="http://schemas.microsoft.com/office/drawing/2014/main" id="{84ABFC33-670F-F13E-1440-3C01C9B23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79" y="3837871"/>
            <a:ext cx="2423196" cy="2687699"/>
          </a:xfrm>
          <a:prstGeom prst="rect">
            <a:avLst/>
          </a:prstGeom>
        </p:spPr>
      </p:pic>
      <p:pic>
        <p:nvPicPr>
          <p:cNvPr id="8" name="Grafik 7" descr="Ein Bild, das Person, Kleidung, Gelände, draußen enthält.&#10;&#10;KI-generierte Inhalte können fehlerhaft sein.">
            <a:extLst>
              <a:ext uri="{FF2B5EF4-FFF2-40B4-BE49-F238E27FC236}">
                <a16:creationId xmlns:a16="http://schemas.microsoft.com/office/drawing/2014/main" id="{81613BFD-DC34-9491-BFB3-A1998BB60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12" y="3837871"/>
            <a:ext cx="5496302" cy="267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5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96B369A-EEA5-8715-83C9-262CB8F6FA69}"/>
              </a:ext>
            </a:extLst>
          </p:cNvPr>
          <p:cNvSpPr/>
          <p:nvPr/>
        </p:nvSpPr>
        <p:spPr>
          <a:xfrm>
            <a:off x="418760" y="1638034"/>
            <a:ext cx="7376909" cy="18161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8B2AF34-2F8F-A928-BC02-038B4AAB5073}"/>
              </a:ext>
            </a:extLst>
          </p:cNvPr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79C8D23-4534-F246-7852-F9D63C3EB365}"/>
              </a:ext>
            </a:extLst>
          </p:cNvPr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Über uns: </a:t>
            </a:r>
            <a:r>
              <a:rPr lang="de-DE" altLang="de-DE" b="1" dirty="0">
                <a:solidFill>
                  <a:schemeClr val="bg1"/>
                </a:solidFill>
                <a:latin typeface="+mj-lt"/>
              </a:rPr>
              <a:t>DRK Ortverein Beispielstadt e.V.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530B851-4552-7D8E-A6A1-A02EDD0CBC4E}"/>
              </a:ext>
            </a:extLst>
          </p:cNvPr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88F214E8-7277-FB96-FCB5-0514E03741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1402001" progId="Acrobat.Document.DC">
                  <p:embed/>
                </p:oleObj>
              </mc:Choice>
              <mc:Fallback>
                <p:oleObj name="Acrobat Document" r:id="rId2" imgW="4320221" imgH="1402001" progId="Acrobat.Document.DC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88F214E8-7277-FB96-FCB5-0514E0374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A3827C8-3809-2042-2DC3-34B9A8BAAB3A}"/>
              </a:ext>
            </a:extLst>
          </p:cNvPr>
          <p:cNvSpPr>
            <a:spLocks noGrp="1"/>
          </p:cNvSpPr>
          <p:nvPr/>
        </p:nvSpPr>
        <p:spPr>
          <a:xfrm>
            <a:off x="374783" y="1129278"/>
            <a:ext cx="2332275" cy="22590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alt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 sind für Sie da:</a:t>
            </a:r>
          </a:p>
          <a:p>
            <a:pPr marL="0" indent="0">
              <a:buNone/>
              <a:defRPr/>
            </a:pPr>
            <a:endParaRPr lang="de-DE" altLang="de-DE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1999 gegründet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123 Mitglieder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Sanitätsdienste  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Katastrophenschutz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Blutspende</a:t>
            </a:r>
          </a:p>
          <a:p>
            <a:pPr marL="0" indent="0">
              <a:buNone/>
              <a:defRPr/>
            </a:pPr>
            <a:endParaRPr lang="de-DE" altLang="de-DE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4F2BCE6-DE14-BDAC-2546-93B3FA293DCA}"/>
              </a:ext>
            </a:extLst>
          </p:cNvPr>
          <p:cNvSpPr/>
          <p:nvPr/>
        </p:nvSpPr>
        <p:spPr>
          <a:xfrm>
            <a:off x="421548" y="3844708"/>
            <a:ext cx="3399339" cy="25556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21BAC2D-6E06-1DE2-E4C9-F058EC37006A}"/>
              </a:ext>
            </a:extLst>
          </p:cNvPr>
          <p:cNvSpPr txBox="1"/>
          <p:nvPr/>
        </p:nvSpPr>
        <p:spPr>
          <a:xfrm flipH="1">
            <a:off x="1807264" y="4937846"/>
            <a:ext cx="62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Foto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695C0DC-CACA-E3A1-9951-420E67E09341}"/>
              </a:ext>
            </a:extLst>
          </p:cNvPr>
          <p:cNvSpPr/>
          <p:nvPr/>
        </p:nvSpPr>
        <p:spPr>
          <a:xfrm>
            <a:off x="4396330" y="3844708"/>
            <a:ext cx="3399339" cy="25556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B8F61ED-E707-C061-D5F8-441DBB9C44AB}"/>
              </a:ext>
            </a:extLst>
          </p:cNvPr>
          <p:cNvSpPr/>
          <p:nvPr/>
        </p:nvSpPr>
        <p:spPr>
          <a:xfrm>
            <a:off x="8395505" y="3844708"/>
            <a:ext cx="3399339" cy="25556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9B9970E-7B4A-D9B4-3F31-6D12D5615E7D}"/>
              </a:ext>
            </a:extLst>
          </p:cNvPr>
          <p:cNvSpPr txBox="1"/>
          <p:nvPr/>
        </p:nvSpPr>
        <p:spPr>
          <a:xfrm flipH="1">
            <a:off x="5888923" y="5035300"/>
            <a:ext cx="62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Foto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775A554-BCED-9012-00F3-A908E14C7D4F}"/>
              </a:ext>
            </a:extLst>
          </p:cNvPr>
          <p:cNvSpPr txBox="1"/>
          <p:nvPr/>
        </p:nvSpPr>
        <p:spPr>
          <a:xfrm flipH="1">
            <a:off x="9954296" y="5035300"/>
            <a:ext cx="62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Foto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9BF65B6-CC5D-C3D2-A7F1-9CD09585B4DB}"/>
              </a:ext>
            </a:extLst>
          </p:cNvPr>
          <p:cNvSpPr/>
          <p:nvPr/>
        </p:nvSpPr>
        <p:spPr>
          <a:xfrm>
            <a:off x="8395505" y="1048202"/>
            <a:ext cx="3399339" cy="25556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5F40468-D57C-B8BA-7750-6FB298ED7D70}"/>
              </a:ext>
            </a:extLst>
          </p:cNvPr>
          <p:cNvSpPr txBox="1"/>
          <p:nvPr/>
        </p:nvSpPr>
        <p:spPr>
          <a:xfrm flipH="1">
            <a:off x="9954296" y="2238794"/>
            <a:ext cx="62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Foto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F418F8B6-80B2-C24D-38B4-C7C21E70040B}"/>
              </a:ext>
            </a:extLst>
          </p:cNvPr>
          <p:cNvSpPr>
            <a:spLocks noGrp="1"/>
          </p:cNvSpPr>
          <p:nvPr/>
        </p:nvSpPr>
        <p:spPr>
          <a:xfrm>
            <a:off x="3144865" y="1150024"/>
            <a:ext cx="2406416" cy="23270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de-DE" altLang="de-DE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Jugendrotkreuz [JRK]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Kleiderladen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Notfalltrainings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Verpflegungsdienste 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Soziale Projekte</a:t>
            </a:r>
          </a:p>
          <a:p>
            <a:pPr>
              <a:defRPr/>
            </a:pPr>
            <a:endParaRPr lang="de-DE" altLang="de-DE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7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530B851-4552-7D8E-A6A1-A02EDD0CBC4E}"/>
              </a:ext>
            </a:extLst>
          </p:cNvPr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88F214E8-7277-FB96-FCB5-0514E03741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1402001" progId="Acrobat.Document.DC">
                  <p:embed/>
                </p:oleObj>
              </mc:Choice>
              <mc:Fallback>
                <p:oleObj name="Acrobat Document" r:id="rId2" imgW="4320221" imgH="1402001" progId="Acrobat.Document.DC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88F214E8-7277-FB96-FCB5-0514E0374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ntertitel 2">
            <a:extLst>
              <a:ext uri="{FF2B5EF4-FFF2-40B4-BE49-F238E27FC236}">
                <a16:creationId xmlns:a16="http://schemas.microsoft.com/office/drawing/2014/main" id="{1FAB3BF6-5CE8-D0BF-E0AB-AB46A1154927}"/>
              </a:ext>
            </a:extLst>
          </p:cNvPr>
          <p:cNvSpPr>
            <a:spLocks noGrp="1"/>
          </p:cNvSpPr>
          <p:nvPr/>
        </p:nvSpPr>
        <p:spPr>
          <a:xfrm>
            <a:off x="1309816" y="1161127"/>
            <a:ext cx="9164629" cy="6206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de-DE" altLang="de-DE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Herzlichen Dank für Ihre Aufmerksamkeit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D2C2E6-4C3C-47D7-3C96-36BE98D50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21" y="2207008"/>
            <a:ext cx="2647597" cy="38640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CC824F9-3965-79E8-6676-AF1AC77A98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7" y="2199778"/>
            <a:ext cx="4587702" cy="38566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709C787-C219-1720-668B-1B5058383A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91" y="2211074"/>
            <a:ext cx="2712108" cy="180770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E99CE35-6BB7-ED75-4A04-90F14E47C6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91" y="4248708"/>
            <a:ext cx="2712108" cy="18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C4B0B33-8300-73E0-968E-528FD653EB28}"/>
              </a:ext>
            </a:extLst>
          </p:cNvPr>
          <p:cNvSpPr txBox="1">
            <a:spLocks/>
          </p:cNvSpPr>
          <p:nvPr/>
        </p:nvSpPr>
        <p:spPr bwMode="auto">
          <a:xfrm>
            <a:off x="5843021" y="1086215"/>
            <a:ext cx="6101509" cy="55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Henry Dunant 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gilt als Gründervater des DRK.</a:t>
            </a:r>
          </a:p>
          <a:p>
            <a:pPr marL="0" indent="0">
              <a:buNone/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Dunant war Schweizer Geschäftsmann und Humanist christlicher Prägung.</a:t>
            </a: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1859 wurde er Zeuge der erschreckenden Zustände unter den Verwundeten nach einer Schlacht zwischen den Truppen Österreichs, Sardiniens und Frankreichs. Daraus entstand sein Buch „</a:t>
            </a:r>
            <a:r>
              <a:rPr lang="de-DE" altLang="de-DE" sz="17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Erinnerung an Solferino</a:t>
            </a: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“, das er auf eigene Kosten veröffentlichte und in Europa verteilte.</a:t>
            </a: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Daraufhin kam es 1860 zur Gründung des „</a:t>
            </a:r>
            <a:r>
              <a:rPr lang="de-DE" altLang="de-DE" sz="17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Internationalen Komitees der Hilfsgesellschaften für die </a:t>
            </a:r>
            <a:r>
              <a:rPr lang="de-DE" altLang="de-DE" sz="17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Verwundetenpflege</a:t>
            </a:r>
            <a:r>
              <a:rPr lang="de-DE" altLang="de-DE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das seit 1876 den Namen „</a:t>
            </a:r>
            <a:r>
              <a:rPr lang="de-DE" altLang="de-DE" sz="17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Internationales Komitee vom Roten Kreuz (IKRK)</a:t>
            </a:r>
            <a:r>
              <a:rPr lang="de-DE" altLang="de-DE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trägt. </a:t>
            </a: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1864 beschlossene Genfer Konvention geht wesentlich auf Vorschläge aus Dunants Buch zurück. Er gilt damit als Begründer der </a:t>
            </a:r>
            <a:r>
              <a:rPr 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Internationalen Rotkreuz- und Rothalbmond-Bewegung</a:t>
            </a: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de-DE" alt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de-DE" alt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endParaRPr lang="de-DE" altLang="de-DE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D7FA59D-0D3C-27D2-1B31-49BFD5DBEA9B}"/>
              </a:ext>
            </a:extLst>
          </p:cNvPr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C527E6E-AC33-BA99-68CE-E619EE53F9BB}"/>
              </a:ext>
            </a:extLst>
          </p:cNvPr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Die Entstehung des DRK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FA0052D-B442-A791-85F9-A5E14C033544}"/>
              </a:ext>
            </a:extLst>
          </p:cNvPr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3391929F-FA48-03DB-5B17-36DA561818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668372"/>
              </p:ext>
            </p:extLst>
          </p:nvPr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1402001" progId="Acrobat.Document.DC">
                  <p:embed/>
                </p:oleObj>
              </mc:Choice>
              <mc:Fallback>
                <p:oleObj name="Acrobat Document" r:id="rId2" imgW="4320221" imgH="1402001" progId="Acrobat.Document.DC">
                  <p:embed/>
                  <p:pic>
                    <p:nvPicPr>
                      <p:cNvPr id="22" name="Objekt 2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 descr="Ein Bild, das Menschliches Gesicht, Schleife, Porträt, Bart enthält.&#10;&#10;KI-generierte Inhalte können fehlerhaft sein.">
            <a:extLst>
              <a:ext uri="{FF2B5EF4-FFF2-40B4-BE49-F238E27FC236}">
                <a16:creationId xmlns:a16="http://schemas.microsoft.com/office/drawing/2014/main" id="{EE392ABF-2014-FB6F-7716-B02277A9F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" y="1155402"/>
            <a:ext cx="5154827" cy="515482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8395ED7-B8D2-68A1-8681-A34B96EFFD3F}"/>
              </a:ext>
            </a:extLst>
          </p:cNvPr>
          <p:cNvSpPr txBox="1"/>
          <p:nvPr/>
        </p:nvSpPr>
        <p:spPr>
          <a:xfrm>
            <a:off x="304285" y="6494320"/>
            <a:ext cx="10240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Quelle: Wikipedia</a:t>
            </a:r>
          </a:p>
        </p:txBody>
      </p:sp>
    </p:spTree>
    <p:extLst>
      <p:ext uri="{BB962C8B-B14F-4D97-AF65-F5344CB8AC3E}">
        <p14:creationId xmlns:p14="http://schemas.microsoft.com/office/powerpoint/2010/main" val="104096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D7FA59D-0D3C-27D2-1B31-49BFD5DBEA9B}"/>
              </a:ext>
            </a:extLst>
          </p:cNvPr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C527E6E-AC33-BA99-68CE-E619EE53F9BB}"/>
              </a:ext>
            </a:extLst>
          </p:cNvPr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Die 7 Grundsätze des DRK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FA0052D-B442-A791-85F9-A5E14C033544}"/>
              </a:ext>
            </a:extLst>
          </p:cNvPr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3391929F-FA48-03DB-5B17-36DA561818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1402001" progId="Acrobat.Document.DC">
                  <p:embed/>
                </p:oleObj>
              </mc:Choice>
              <mc:Fallback>
                <p:oleObj name="Acrobat Document" r:id="rId2" imgW="4320221" imgH="1402001" progId="Acrobat.Document.DC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3391929F-FA48-03DB-5B17-36DA561818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67CC4C02-073E-0256-ADF2-EC26136576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165812"/>
              </p:ext>
            </p:extLst>
          </p:nvPr>
        </p:nvGraphicFramePr>
        <p:xfrm>
          <a:off x="722772" y="1709415"/>
          <a:ext cx="1625243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590805" imgH="653342" progId="CorelDraw.Graphic.23">
                  <p:embed/>
                </p:oleObj>
              </mc:Choice>
              <mc:Fallback>
                <p:oleObj name="CorelDRAW" r:id="rId4" imgW="590805" imgH="653342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772" y="1709415"/>
                        <a:ext cx="1625243" cy="18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9E8F6E34-EC08-0A55-32B8-1502A05EC0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416493"/>
              </p:ext>
            </p:extLst>
          </p:nvPr>
        </p:nvGraphicFramePr>
        <p:xfrm>
          <a:off x="3446409" y="1719330"/>
          <a:ext cx="1750625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619032" imgH="636311" progId="CorelDraw.Graphic.23">
                  <p:embed/>
                </p:oleObj>
              </mc:Choice>
              <mc:Fallback>
                <p:oleObj name="CorelDRAW" r:id="rId6" imgW="619032" imgH="636311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46409" y="1719330"/>
                        <a:ext cx="1750625" cy="18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F71C640-57CC-059A-477C-CC399654DA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834323"/>
              </p:ext>
            </p:extLst>
          </p:nvPr>
        </p:nvGraphicFramePr>
        <p:xfrm>
          <a:off x="6378462" y="1753420"/>
          <a:ext cx="1730435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632167" imgH="657251" progId="CorelDraw.Graphic.23">
                  <p:embed/>
                </p:oleObj>
              </mc:Choice>
              <mc:Fallback>
                <p:oleObj name="CorelDRAW" r:id="rId8" imgW="632167" imgH="657251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78462" y="1753420"/>
                        <a:ext cx="1730435" cy="18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9C50AE15-0C60-C359-9445-094C2A6D31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515010"/>
              </p:ext>
            </p:extLst>
          </p:nvPr>
        </p:nvGraphicFramePr>
        <p:xfrm>
          <a:off x="9196591" y="1814441"/>
          <a:ext cx="1800000" cy="1778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651731" imgH="644966" progId="CorelDraw.Graphic.23">
                  <p:embed/>
                </p:oleObj>
              </mc:Choice>
              <mc:Fallback>
                <p:oleObj name="CorelDRAW" r:id="rId10" imgW="651731" imgH="644966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96591" y="1814441"/>
                        <a:ext cx="1800000" cy="1778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15611B12-D3F5-2A38-AD71-99E356F33D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949134"/>
              </p:ext>
            </p:extLst>
          </p:nvPr>
        </p:nvGraphicFramePr>
        <p:xfrm>
          <a:off x="1838263" y="4343454"/>
          <a:ext cx="1821600" cy="181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636360" imgH="635194" progId="CorelDraw.Graphic.23">
                  <p:embed/>
                </p:oleObj>
              </mc:Choice>
              <mc:Fallback>
                <p:oleObj name="CorelDRAW" r:id="rId12" imgW="636360" imgH="635194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38263" y="4343454"/>
                        <a:ext cx="1821600" cy="1817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2F7A00EF-BE2D-90D0-114A-291634FFD9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417915"/>
              </p:ext>
            </p:extLst>
          </p:nvPr>
        </p:nvGraphicFramePr>
        <p:xfrm>
          <a:off x="4785959" y="4349632"/>
          <a:ext cx="1909232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638316" imgH="601689" progId="CorelDraw.Graphic.23">
                  <p:embed/>
                </p:oleObj>
              </mc:Choice>
              <mc:Fallback>
                <p:oleObj name="CorelDRAW" r:id="rId14" imgW="638316" imgH="601689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85959" y="4349632"/>
                        <a:ext cx="1909232" cy="18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F94F483F-CF1F-5FD2-B96E-F61D04158D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395946"/>
              </p:ext>
            </p:extLst>
          </p:nvPr>
        </p:nvGraphicFramePr>
        <p:xfrm>
          <a:off x="7744905" y="4338511"/>
          <a:ext cx="1821600" cy="1945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6" imgW="629373" imgH="670932" progId="CorelDraw.Graphic.23">
                  <p:embed/>
                </p:oleObj>
              </mc:Choice>
              <mc:Fallback>
                <p:oleObj name="CorelDRAW" r:id="rId16" imgW="629373" imgH="670932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744905" y="4338511"/>
                        <a:ext cx="1821600" cy="1945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937FE34E-779C-4366-2D97-CD7F7FBA187C}"/>
              </a:ext>
            </a:extLst>
          </p:cNvPr>
          <p:cNvSpPr txBox="1">
            <a:spLocks/>
          </p:cNvSpPr>
          <p:nvPr/>
        </p:nvSpPr>
        <p:spPr bwMode="auto">
          <a:xfrm>
            <a:off x="1970264" y="4077974"/>
            <a:ext cx="1539706" cy="3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Unabhängigkeit</a:t>
            </a:r>
            <a:endParaRPr lang="de-DE" altLang="de-DE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18B5FC86-5608-DE7F-175E-CEBC67404344}"/>
              </a:ext>
            </a:extLst>
          </p:cNvPr>
          <p:cNvSpPr txBox="1">
            <a:spLocks/>
          </p:cNvSpPr>
          <p:nvPr/>
        </p:nvSpPr>
        <p:spPr bwMode="auto">
          <a:xfrm>
            <a:off x="3608830" y="1463340"/>
            <a:ext cx="1539706" cy="3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Freiwilligkeit</a:t>
            </a:r>
            <a:endParaRPr lang="de-DE" altLang="de-DE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E28947DF-20A8-54D8-36AA-F3EDC104100A}"/>
              </a:ext>
            </a:extLst>
          </p:cNvPr>
          <p:cNvSpPr txBox="1">
            <a:spLocks/>
          </p:cNvSpPr>
          <p:nvPr/>
        </p:nvSpPr>
        <p:spPr bwMode="auto">
          <a:xfrm>
            <a:off x="6478501" y="1495852"/>
            <a:ext cx="1539706" cy="3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Menschlichkeit</a:t>
            </a:r>
            <a:endParaRPr lang="de-DE" altLang="de-DE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EA7306C6-B855-33D6-9EEC-084429BF2B5D}"/>
              </a:ext>
            </a:extLst>
          </p:cNvPr>
          <p:cNvSpPr txBox="1">
            <a:spLocks/>
          </p:cNvSpPr>
          <p:nvPr/>
        </p:nvSpPr>
        <p:spPr bwMode="auto">
          <a:xfrm>
            <a:off x="9348172" y="1575501"/>
            <a:ext cx="1539706" cy="3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Neutralität</a:t>
            </a:r>
            <a:endParaRPr lang="de-DE" altLang="de-DE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61CACE37-6128-B465-7740-C2EDA096A900}"/>
              </a:ext>
            </a:extLst>
          </p:cNvPr>
          <p:cNvSpPr txBox="1">
            <a:spLocks/>
          </p:cNvSpPr>
          <p:nvPr/>
        </p:nvSpPr>
        <p:spPr bwMode="auto">
          <a:xfrm>
            <a:off x="4938795" y="4077974"/>
            <a:ext cx="1539706" cy="3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Universalität</a:t>
            </a:r>
            <a:endParaRPr lang="de-DE" altLang="de-DE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EBD88669-6E96-6520-7261-905A133AFC16}"/>
              </a:ext>
            </a:extLst>
          </p:cNvPr>
          <p:cNvSpPr txBox="1">
            <a:spLocks/>
          </p:cNvSpPr>
          <p:nvPr/>
        </p:nvSpPr>
        <p:spPr bwMode="auto">
          <a:xfrm>
            <a:off x="796430" y="1459980"/>
            <a:ext cx="1539706" cy="3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Einheit</a:t>
            </a:r>
            <a:endParaRPr lang="de-DE" altLang="de-DE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79DA7415-2A10-347E-8243-9ED9321F05F3}"/>
              </a:ext>
            </a:extLst>
          </p:cNvPr>
          <p:cNvSpPr txBox="1">
            <a:spLocks/>
          </p:cNvSpPr>
          <p:nvPr/>
        </p:nvSpPr>
        <p:spPr bwMode="auto">
          <a:xfrm>
            <a:off x="7907326" y="4090580"/>
            <a:ext cx="1539706" cy="3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Unparteilichkeit</a:t>
            </a:r>
            <a:endParaRPr lang="de-DE" altLang="de-DE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ADB7DE48-7AC7-8620-B433-68A9EDFC3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1" y="1241310"/>
            <a:ext cx="5573380" cy="371558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04F04E4-3BDF-62DE-8A3C-56F4AA5CB11B}"/>
              </a:ext>
            </a:extLst>
          </p:cNvPr>
          <p:cNvSpPr/>
          <p:nvPr/>
        </p:nvSpPr>
        <p:spPr>
          <a:xfrm>
            <a:off x="5591432" y="2483708"/>
            <a:ext cx="6173926" cy="1816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D7FA59D-0D3C-27D2-1B31-49BFD5DBEA9B}"/>
              </a:ext>
            </a:extLst>
          </p:cNvPr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C527E6E-AC33-BA99-68CE-E619EE53F9BB}"/>
              </a:ext>
            </a:extLst>
          </p:cNvPr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Das DRK international und national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FA0052D-B442-A791-85F9-A5E14C033544}"/>
              </a:ext>
            </a:extLst>
          </p:cNvPr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3391929F-FA48-03DB-5B17-36DA561818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320221" imgH="1402001" progId="Acrobat.Document.DC">
                  <p:embed/>
                </p:oleObj>
              </mc:Choice>
              <mc:Fallback>
                <p:oleObj name="Acrobat Document" r:id="rId3" imgW="4320221" imgH="1402001" progId="Acrobat.Document.DC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3391929F-FA48-03DB-5B17-36DA561818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5AF10A2-93BC-B9D6-F936-4843D2F2EFF4}"/>
              </a:ext>
            </a:extLst>
          </p:cNvPr>
          <p:cNvSpPr txBox="1"/>
          <p:nvPr/>
        </p:nvSpPr>
        <p:spPr>
          <a:xfrm>
            <a:off x="304285" y="6494320"/>
            <a:ext cx="14441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Quellen: Wikipedia u. DRK</a:t>
            </a:r>
          </a:p>
        </p:txBody>
      </p:sp>
      <p:pic>
        <p:nvPicPr>
          <p:cNvPr id="5" name="Grafik 4" descr="Ein Bild, das Logo, Symbol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DF12B0CE-64B3-DE0F-C051-153A27413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0" y="4973957"/>
            <a:ext cx="1167713" cy="1096353"/>
          </a:xfrm>
          <a:prstGeom prst="rect">
            <a:avLst/>
          </a:prstGeom>
        </p:spPr>
      </p:pic>
      <p:pic>
        <p:nvPicPr>
          <p:cNvPr id="12" name="Grafik 11" descr="Ein Bild, das Symbol, Logo, Schrift, Emblem enthält.&#10;&#10;KI-generierte Inhalte können fehlerhaft sein.">
            <a:extLst>
              <a:ext uri="{FF2B5EF4-FFF2-40B4-BE49-F238E27FC236}">
                <a16:creationId xmlns:a16="http://schemas.microsoft.com/office/drawing/2014/main" id="{BD912509-E782-3A6A-3395-8B8AEF7A1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88" y="5026056"/>
            <a:ext cx="986363" cy="992154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C4B0B33-8300-73E0-968E-528FD653EB28}"/>
              </a:ext>
            </a:extLst>
          </p:cNvPr>
          <p:cNvSpPr txBox="1">
            <a:spLocks/>
          </p:cNvSpPr>
          <p:nvPr/>
        </p:nvSpPr>
        <p:spPr bwMode="auto">
          <a:xfrm>
            <a:off x="5663847" y="1991710"/>
            <a:ext cx="6173926" cy="382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Internationale Rotkreuz- und Rothalbmond-Bewegung</a:t>
            </a: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umfasst:</a:t>
            </a:r>
          </a:p>
          <a:p>
            <a:pPr marL="0" indent="0">
              <a:buNone/>
              <a:defRPr/>
            </a:pPr>
            <a:endParaRPr 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Internationale Komitee vom Roten Kreuz</a:t>
            </a: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IKRK</a:t>
            </a: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Internationale Föderation der Rotkreuz- und Rothalbmond-Gesellschaften</a:t>
            </a: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sowie die </a:t>
            </a:r>
            <a:r>
              <a:rPr 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nationalen Rotkreuz- und Rothalbmond-Gesellschaften</a:t>
            </a: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</a:t>
            </a:r>
            <a:r>
              <a:rPr 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nationale Rotkreuz- und Rothalbmond-Gesellschaften</a:t>
            </a: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werden Organisationen bezeichnet, die in ihrem jeweiligen Heimatland als freiwillige Hilfsgesellschaften Aufgaben übernehmen, die sich aus den Genfer Konventionen und den Statuten der Internationalen Rotkreuz- und Rothalbmond-Bewegung ergeben. </a:t>
            </a: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endParaRPr lang="de-DE" altLang="de-DE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D7FA59D-0D3C-27D2-1B31-49BFD5DBEA9B}"/>
              </a:ext>
            </a:extLst>
          </p:cNvPr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C527E6E-AC33-BA99-68CE-E619EE53F9BB}"/>
              </a:ext>
            </a:extLst>
          </p:cNvPr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Der Rothalbmond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FA0052D-B442-A791-85F9-A5E14C033544}"/>
              </a:ext>
            </a:extLst>
          </p:cNvPr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3391929F-FA48-03DB-5B17-36DA561818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1402001" progId="Acrobat.Document.DC">
                  <p:embed/>
                </p:oleObj>
              </mc:Choice>
              <mc:Fallback>
                <p:oleObj name="Acrobat Document" r:id="rId2" imgW="4320221" imgH="1402001" progId="Acrobat.Document.DC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3391929F-FA48-03DB-5B17-36DA561818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5AF10A2-93BC-B9D6-F936-4843D2F2EFF4}"/>
              </a:ext>
            </a:extLst>
          </p:cNvPr>
          <p:cNvSpPr txBox="1"/>
          <p:nvPr/>
        </p:nvSpPr>
        <p:spPr>
          <a:xfrm>
            <a:off x="304285" y="6494320"/>
            <a:ext cx="10240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Quelle: Wikipedia</a:t>
            </a:r>
          </a:p>
        </p:txBody>
      </p:sp>
      <p:pic>
        <p:nvPicPr>
          <p:cNvPr id="10" name="Grafik 9" descr="Ein Bild, das Himmel, Platane Flugzeug Hobel, draußen enthält.&#10;&#10;KI-generierte Inhalte können fehlerhaft sein.">
            <a:extLst>
              <a:ext uri="{FF2B5EF4-FFF2-40B4-BE49-F238E27FC236}">
                <a16:creationId xmlns:a16="http://schemas.microsoft.com/office/drawing/2014/main" id="{81B88A37-DD05-5CF5-7E74-9C5891F5A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8" y="2230391"/>
            <a:ext cx="4358710" cy="2909799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6F8B341-998B-0148-825C-DC857E4B89B5}"/>
              </a:ext>
            </a:extLst>
          </p:cNvPr>
          <p:cNvSpPr txBox="1">
            <a:spLocks/>
          </p:cNvSpPr>
          <p:nvPr/>
        </p:nvSpPr>
        <p:spPr bwMode="auto">
          <a:xfrm>
            <a:off x="5816583" y="2098277"/>
            <a:ext cx="6173926" cy="363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vielen Ländern mit mehrheitlich islamischer Bevölkerung verwenden die entsprechenden Organisationen anstelle des Symbols des Roten Kreuzes den Roten Halbmond und werden dementsprechend als </a:t>
            </a:r>
            <a:r>
              <a:rPr 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nationale Rothalbmond-Gesellschaften</a:t>
            </a: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bezeichnet. </a:t>
            </a:r>
          </a:p>
          <a:p>
            <a:pPr marL="0" indent="0">
              <a:buNone/>
              <a:defRPr/>
            </a:pPr>
            <a:endParaRPr 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Wenn eindeutig erkennbar ist, dass der Kontext der Beschreibung einen Bezug zur Rotkreuz- und Rothalbmond-Bewegung hat, wird oft nur der Begriff </a:t>
            </a:r>
            <a:r>
              <a:rPr lang="de-DE" sz="17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nationale Gesellschaft</a:t>
            </a:r>
            <a:r>
              <a:rPr 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verwendet. </a:t>
            </a: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endParaRPr lang="de-DE" altLang="de-DE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Grafik 23" descr="Ein Bild, das Grafiken, Kreis, Design enthält.&#10;&#10;KI-generierte Inhalte können fehlerhaft sein.">
            <a:extLst>
              <a:ext uri="{FF2B5EF4-FFF2-40B4-BE49-F238E27FC236}">
                <a16:creationId xmlns:a16="http://schemas.microsoft.com/office/drawing/2014/main" id="{62D6EA7F-2B92-A579-ECAE-8811FF6E8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46" y="3243648"/>
            <a:ext cx="1018660" cy="11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5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A0692E1-AC67-2088-E20D-698985C0F2C5}"/>
              </a:ext>
            </a:extLst>
          </p:cNvPr>
          <p:cNvSpPr/>
          <p:nvPr/>
        </p:nvSpPr>
        <p:spPr>
          <a:xfrm>
            <a:off x="5214551" y="2722826"/>
            <a:ext cx="5282513" cy="19044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Untertitel 2"/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Die DRK Struktur</a:t>
            </a:r>
          </a:p>
        </p:txBody>
      </p:sp>
      <p:cxnSp>
        <p:nvCxnSpPr>
          <p:cNvPr id="20" name="Gerader Verbinder 19"/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934860"/>
              </p:ext>
            </p:extLst>
          </p:nvPr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1402001" progId="Acrobat.Document.DC">
                  <p:embed/>
                </p:oleObj>
              </mc:Choice>
              <mc:Fallback>
                <p:oleObj name="Acrobat Document" r:id="rId2" imgW="4320221" imgH="1402001" progId="Acrobat.Document.DC">
                  <p:embed/>
                  <p:pic>
                    <p:nvPicPr>
                      <p:cNvPr id="22" name="Objekt 2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ußzeilenplatzhalter 4"/>
          <p:cNvSpPr txBox="1">
            <a:spLocks/>
          </p:cNvSpPr>
          <p:nvPr/>
        </p:nvSpPr>
        <p:spPr>
          <a:xfrm>
            <a:off x="10025170" y="600017"/>
            <a:ext cx="2232248" cy="2402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Kreisverband Emsland e.V.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523FD607-1529-A135-8D16-811DDD6055D2}"/>
              </a:ext>
            </a:extLst>
          </p:cNvPr>
          <p:cNvSpPr txBox="1">
            <a:spLocks/>
          </p:cNvSpPr>
          <p:nvPr/>
        </p:nvSpPr>
        <p:spPr bwMode="auto">
          <a:xfrm>
            <a:off x="5279064" y="1739931"/>
            <a:ext cx="6173926" cy="457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DEUTSCHE ROTE KREUZ </a:t>
            </a: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 föderal gegliedert. An der Spitze steht der Bundesverband mit Sitz in Berlin. Jede Gliederung des DRK gehört dem Bundesverband direkt oder indirekt an. </a:t>
            </a:r>
          </a:p>
          <a:p>
            <a:pPr marL="0" indent="0">
              <a:buNone/>
              <a:defRPr/>
            </a:pPr>
            <a:endParaRPr 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Bundesverband </a:t>
            </a:r>
            <a:r>
              <a:rPr lang="de-DE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(Generalsekretariat mit Sitz in Berlin)</a:t>
            </a:r>
          </a:p>
          <a:p>
            <a:pPr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 Landesverbände</a:t>
            </a:r>
            <a:endParaRPr lang="de-DE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ca. 480 Kreisverbände </a:t>
            </a:r>
            <a:r>
              <a:rPr lang="de-DE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(Hier: DRK-Kreisverband Emsland e.V.) </a:t>
            </a:r>
          </a:p>
          <a:p>
            <a:pPr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 Ortsvereine im Emsland </a:t>
            </a:r>
          </a:p>
          <a:p>
            <a:pPr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Verband aus 31 Schwesternschaften</a:t>
            </a:r>
          </a:p>
          <a:p>
            <a:pPr marL="0" indent="0">
              <a:buNone/>
              <a:defRPr/>
            </a:pPr>
            <a:endParaRPr 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Grundsatz der Einheit bedeutet unter anderem, dass es innerhalb eines Staates nur eine Rotkreuz-Gesellschaft geben darf. </a:t>
            </a:r>
          </a:p>
          <a:p>
            <a:pPr marL="0" indent="0">
              <a:buNone/>
              <a:defRPr/>
            </a:pPr>
            <a:endParaRPr 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der Bundesrepublik Deutschland ist der Bundesverband diese Nationale Gesellschaft des Roten Kreuzes.</a:t>
            </a:r>
          </a:p>
          <a:p>
            <a:pPr marL="0" indent="0">
              <a:buNone/>
              <a:defRPr/>
            </a:pPr>
            <a:endParaRPr 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endParaRPr lang="de-DE" altLang="de-DE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Grafik 25" descr="Ein Bild, das Text, Screenshot, Reihe, Visitenkarte enthält.&#10;&#10;KI-generierte Inhalte können fehlerhaft sein.">
            <a:extLst>
              <a:ext uri="{FF2B5EF4-FFF2-40B4-BE49-F238E27FC236}">
                <a16:creationId xmlns:a16="http://schemas.microsoft.com/office/drawing/2014/main" id="{BA59E4BC-186E-8E31-2353-9F80D5C6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4" y="1084009"/>
            <a:ext cx="3448760" cy="54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8" grpId="0"/>
      <p:bldP spid="24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248D515-65A8-B703-9A72-75D1FFB72768}"/>
              </a:ext>
            </a:extLst>
          </p:cNvPr>
          <p:cNvSpPr/>
          <p:nvPr/>
        </p:nvSpPr>
        <p:spPr>
          <a:xfrm>
            <a:off x="6178378" y="928832"/>
            <a:ext cx="3966519" cy="58218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Untertitel 2"/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Die DRK Landesverbände</a:t>
            </a:r>
          </a:p>
        </p:txBody>
      </p:sp>
      <p:cxnSp>
        <p:nvCxnSpPr>
          <p:cNvPr id="20" name="Gerader Verbinder 19"/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kt 21"/>
          <p:cNvGraphicFramePr>
            <a:graphicFrameLocks noChangeAspect="1"/>
          </p:cNvGraphicFramePr>
          <p:nvPr/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1402001" progId="Acrobat.Document.DC">
                  <p:embed/>
                </p:oleObj>
              </mc:Choice>
              <mc:Fallback>
                <p:oleObj name="Acrobat Document" r:id="rId2" imgW="4320221" imgH="1402001" progId="Acrobat.Document.DC">
                  <p:embed/>
                  <p:pic>
                    <p:nvPicPr>
                      <p:cNvPr id="22" name="Objekt 2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ußzeilenplatzhalter 4"/>
          <p:cNvSpPr txBox="1">
            <a:spLocks/>
          </p:cNvSpPr>
          <p:nvPr/>
        </p:nvSpPr>
        <p:spPr>
          <a:xfrm>
            <a:off x="10025170" y="600017"/>
            <a:ext cx="2232248" cy="2402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Kreisverband Emsland e.V.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8B945A-65CF-2180-F914-8CA08EC69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8220" y="986502"/>
            <a:ext cx="3686678" cy="558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de-DE" alt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DRK Landesverbände: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de-DE" altLang="de-DE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Baden-Württemberg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Badisches Rotes Kreuz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Bayerisches Rotes Kreuz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Berliner Rotes Kreuz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Brandenburg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Bremen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Hamburg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Hessen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Mecklenburg-Vorpommern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Niedersachsen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Nordrhein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Oldenburg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Rheinland-Pfalz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Saarland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Sachsen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Sachsen-Anhalt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Schleswig-Holstein e.V.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Thüringen e.V.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Westfalen-Lippe e.V. </a:t>
            </a:r>
          </a:p>
        </p:txBody>
      </p:sp>
      <p:pic>
        <p:nvPicPr>
          <p:cNvPr id="7" name="Grafik 6" descr="Ein Bild, das Text, Karte, Atlas enthält.&#10;&#10;KI-generierte Inhalte können fehlerhaft sein.">
            <a:extLst>
              <a:ext uri="{FF2B5EF4-FFF2-40B4-BE49-F238E27FC236}">
                <a16:creationId xmlns:a16="http://schemas.microsoft.com/office/drawing/2014/main" id="{9797F58A-9E0F-5BD7-6253-772CF35AA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88" y="1000839"/>
            <a:ext cx="4460790" cy="57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8" grpId="0"/>
      <p:bldP spid="24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05CBF42-27D8-22C4-38D3-C3836C57E27C}"/>
              </a:ext>
            </a:extLst>
          </p:cNvPr>
          <p:cNvSpPr/>
          <p:nvPr/>
        </p:nvSpPr>
        <p:spPr>
          <a:xfrm>
            <a:off x="6067172" y="1305812"/>
            <a:ext cx="4483913" cy="5083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56" y="1305811"/>
            <a:ext cx="2346471" cy="1571789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6246349" y="1539788"/>
            <a:ext cx="4392819" cy="442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 Dienststellen</a:t>
            </a:r>
          </a:p>
          <a:p>
            <a:pPr>
              <a:lnSpc>
                <a:spcPct val="200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 Ortsvereine</a:t>
            </a:r>
          </a:p>
          <a:p>
            <a:pPr>
              <a:lnSpc>
                <a:spcPct val="200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1.000 Mitarbeiter</a:t>
            </a:r>
          </a:p>
          <a:p>
            <a:pPr>
              <a:lnSpc>
                <a:spcPct val="200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ca. 80 Auszubildende</a:t>
            </a:r>
          </a:p>
          <a:p>
            <a:pPr>
              <a:lnSpc>
                <a:spcPct val="200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ca. 1.000 aktive ehrenamtliche Mitglieder</a:t>
            </a:r>
          </a:p>
          <a:p>
            <a:pPr>
              <a:lnSpc>
                <a:spcPct val="200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400 Jugendrotkreuzler</a:t>
            </a:r>
          </a:p>
          <a:p>
            <a:pPr>
              <a:lnSpc>
                <a:spcPct val="200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600 </a:t>
            </a:r>
            <a:r>
              <a:rPr lang="de-DE" altLang="de-DE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Schulsanitätsdienstler</a:t>
            </a:r>
            <a:endParaRPr lang="de-DE" altLang="de-DE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10.000 Fördermitglieder </a:t>
            </a:r>
          </a:p>
          <a:p>
            <a:pPr marL="0" indent="0">
              <a:lnSpc>
                <a:spcPct val="200000"/>
              </a:lnSpc>
              <a:buNone/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endParaRPr lang="de-DE" altLang="de-DE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1738688" y="3116185"/>
            <a:ext cx="1237614" cy="482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  <a:defRPr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Geschäftsstelle</a:t>
            </a:r>
            <a:r>
              <a:rPr lang="de-DE" altLang="de-DE" sz="1200" dirty="0">
                <a:latin typeface="+mj-lt"/>
              </a:rPr>
              <a:t> </a:t>
            </a: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lang="de-DE" altLang="de-DE" sz="1200" b="1" dirty="0">
                <a:latin typeface="+mj-lt"/>
              </a:rPr>
              <a:t>Meppen</a:t>
            </a:r>
          </a:p>
        </p:txBody>
      </p: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1277256" y="1165365"/>
            <a:ext cx="1702643" cy="71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Hauptgeschäftsstelle </a:t>
            </a: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lang="de-DE" altLang="de-DE" sz="1200" b="1" dirty="0">
                <a:latin typeface="+mj-lt"/>
              </a:rPr>
              <a:t>Lingen</a:t>
            </a:r>
          </a:p>
          <a:p>
            <a:pPr algn="r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de-DE" altLang="de-DE" sz="1200" dirty="0">
              <a:latin typeface="+mj-lt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de-DE" altLang="de-DE" sz="1200" dirty="0">
              <a:latin typeface="+mj-lt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de-DE" altLang="de-DE" sz="1200" dirty="0">
              <a:latin typeface="+mj-lt"/>
            </a:endParaRPr>
          </a:p>
          <a:p>
            <a:pPr algn="r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de-DE" altLang="de-DE" sz="1200" dirty="0">
              <a:latin typeface="+mj-lt"/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1640915" y="4832834"/>
            <a:ext cx="1387215" cy="54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  <a:defRPr/>
            </a:pP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Geschäftsstelle</a:t>
            </a:r>
            <a:r>
              <a:rPr lang="de-DE" altLang="de-DE" sz="1200" dirty="0">
                <a:latin typeface="+mj-lt"/>
              </a:rPr>
              <a:t> </a:t>
            </a: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lang="de-DE" altLang="de-DE" sz="1200" b="1" dirty="0">
                <a:latin typeface="+mj-lt"/>
              </a:rPr>
              <a:t>Papenburg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3" y="4895844"/>
            <a:ext cx="2343522" cy="149601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12" y="3152389"/>
            <a:ext cx="2346471" cy="149717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8B2AF34-2F8F-A928-BC02-038B4AAB5073}"/>
              </a:ext>
            </a:extLst>
          </p:cNvPr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79C8D23-4534-F246-7852-F9D63C3EB365}"/>
              </a:ext>
            </a:extLst>
          </p:cNvPr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Der DRK-Kreisverband Emsland e.V.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530B851-4552-7D8E-A6A1-A02EDD0CBC4E}"/>
              </a:ext>
            </a:extLst>
          </p:cNvPr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88F214E8-7277-FB96-FCB5-0514E03741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320221" imgH="1402001" progId="Acrobat.Document.DC">
                  <p:embed/>
                </p:oleObj>
              </mc:Choice>
              <mc:Fallback>
                <p:oleObj name="Acrobat Document" r:id="rId5" imgW="4320221" imgH="1402001" progId="Acrobat.Document.DC">
                  <p:embed/>
                  <p:pic>
                    <p:nvPicPr>
                      <p:cNvPr id="22" name="Objekt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65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20C261AE-083E-0983-1A99-74A98D54B203}"/>
              </a:ext>
            </a:extLst>
          </p:cNvPr>
          <p:cNvSpPr/>
          <p:nvPr/>
        </p:nvSpPr>
        <p:spPr>
          <a:xfrm>
            <a:off x="2341000" y="1749361"/>
            <a:ext cx="4483913" cy="1204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8B2AF34-2F8F-A928-BC02-038B4AAB5073}"/>
              </a:ext>
            </a:extLst>
          </p:cNvPr>
          <p:cNvSpPr/>
          <p:nvPr/>
        </p:nvSpPr>
        <p:spPr>
          <a:xfrm>
            <a:off x="374783" y="253989"/>
            <a:ext cx="5441801" cy="509985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79C8D23-4534-F246-7852-F9D63C3EB365}"/>
              </a:ext>
            </a:extLst>
          </p:cNvPr>
          <p:cNvSpPr txBox="1">
            <a:spLocks/>
          </p:cNvSpPr>
          <p:nvPr/>
        </p:nvSpPr>
        <p:spPr bwMode="auto">
          <a:xfrm>
            <a:off x="487991" y="340682"/>
            <a:ext cx="5328592" cy="3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altLang="de-DE" dirty="0">
                <a:solidFill>
                  <a:schemeClr val="bg1"/>
                </a:solidFill>
                <a:latin typeface="+mj-lt"/>
              </a:rPr>
              <a:t>Der DRK-Kreisverband Emsland e.V.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530B851-4552-7D8E-A6A1-A02EDD0CBC4E}"/>
              </a:ext>
            </a:extLst>
          </p:cNvPr>
          <p:cNvCxnSpPr>
            <a:cxnSpLocks/>
          </p:cNvCxnSpPr>
          <p:nvPr/>
        </p:nvCxnSpPr>
        <p:spPr>
          <a:xfrm>
            <a:off x="374783" y="845318"/>
            <a:ext cx="11462990" cy="217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88F214E8-7277-FB96-FCB5-0514E03741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74000" y="136582"/>
          <a:ext cx="1448353" cy="47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1402001" progId="Acrobat.Document.DC">
                  <p:embed/>
                </p:oleObj>
              </mc:Choice>
              <mc:Fallback>
                <p:oleObj name="Acrobat Document" r:id="rId2" imgW="4320221" imgH="1402001" progId="Acrobat.Document.DC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88F214E8-7277-FB96-FCB5-0514E0374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4000" y="136582"/>
                        <a:ext cx="1448353" cy="47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B8E695C-2870-2C3D-0EF3-B13175972203}"/>
              </a:ext>
            </a:extLst>
          </p:cNvPr>
          <p:cNvSpPr>
            <a:spLocks noGrp="1"/>
          </p:cNvSpPr>
          <p:nvPr/>
        </p:nvSpPr>
        <p:spPr>
          <a:xfrm>
            <a:off x="2322463" y="1048607"/>
            <a:ext cx="5266978" cy="198828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BFBF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alt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Bevölkerungs-/Katastrophenschutz </a:t>
            </a:r>
            <a:br>
              <a:rPr lang="de-DE" alt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[ca. 250 Mitarbeiter]</a:t>
            </a:r>
            <a:br>
              <a:rPr lang="de-DE" altLang="de-DE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altLang="de-DE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Rettungsdienst</a:t>
            </a: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[ca. 45.000 Einsätze jährlich]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Sanitätsdienste</a:t>
            </a:r>
          </a:p>
          <a:p>
            <a:pPr>
              <a:defRPr/>
            </a:pPr>
            <a:r>
              <a:rPr lang="de-DE" altLang="de-DE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Katastrophenschutz</a:t>
            </a:r>
          </a:p>
          <a:p>
            <a:pPr marL="0" indent="0">
              <a:buNone/>
              <a:defRPr/>
            </a:pPr>
            <a:endParaRPr lang="de-DE" alt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A55C1B-5C2C-824C-C086-83ADF198F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63" y="3171932"/>
            <a:ext cx="7547074" cy="343207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B44BFC7-8D06-D245-AE52-45C472E0F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00" y="1241684"/>
            <a:ext cx="1711689" cy="171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5" grpId="0"/>
      <p:bldP spid="7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</Words>
  <Application>Microsoft Office PowerPoint</Application>
  <PresentationFormat>Breitbild</PresentationFormat>
  <Paragraphs>175</Paragraphs>
  <Slides>14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Wingdings</vt:lpstr>
      <vt:lpstr>Office</vt:lpstr>
      <vt:lpstr>Acrobat Document</vt:lpstr>
      <vt:lpstr>CorelDRAW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DRK Kreisverband Emsland e.V.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Gäbler Frank</dc:creator>
  <cp:lastModifiedBy>Gäbler Frank</cp:lastModifiedBy>
  <cp:revision>12</cp:revision>
  <dcterms:created xsi:type="dcterms:W3CDTF">2025-05-14T08:21:05Z</dcterms:created>
  <dcterms:modified xsi:type="dcterms:W3CDTF">2025-05-15T09:48:13Z</dcterms:modified>
</cp:coreProperties>
</file>